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7" r:id="rId12"/>
    <p:sldId id="266" r:id="rId13"/>
    <p:sldId id="267" r:id="rId14"/>
    <p:sldId id="271" r:id="rId15"/>
    <p:sldId id="268" r:id="rId16"/>
    <p:sldId id="269" r:id="rId17"/>
    <p:sldId id="270" r:id="rId18"/>
    <p:sldId id="272" r:id="rId19"/>
    <p:sldId id="273" r:id="rId20"/>
    <p:sldId id="274" r:id="rId21"/>
    <p:sldId id="276" r:id="rId22"/>
    <p:sldId id="277" r:id="rId23"/>
    <p:sldId id="278" r:id="rId24"/>
    <p:sldId id="279" r:id="rId25"/>
    <p:sldId id="280" r:id="rId26"/>
    <p:sldId id="283" r:id="rId27"/>
    <p:sldId id="284" r:id="rId28"/>
    <p:sldId id="285" r:id="rId29"/>
    <p:sldId id="281" r:id="rId30"/>
    <p:sldId id="282" r:id="rId31"/>
    <p:sldId id="286" r:id="rId32"/>
  </p:sldIdLst>
  <p:sldSz cx="9144000" cy="5143500" type="screen16x9"/>
  <p:notesSz cx="6858000" cy="9144000"/>
  <p:embeddedFontLst>
    <p:embeddedFont>
      <p:font typeface="Average" panose="020B0604020202020204" charset="0"/>
      <p:regular r:id="rId34"/>
    </p:embeddedFont>
    <p:embeddedFont>
      <p:font typeface="Lato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Roboto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ca094398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ca094398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ca094398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ca094398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736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ca094398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ca0943983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10752eaad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10752eaad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ca094398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ca094398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ca0943983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ca0943983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ca094398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ca094398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0752eaad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0752eaad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ca0943983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ca0943983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ca0943983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ca0943983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10752ead8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10752ead8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ca094398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ca094398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0ca094398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0ca094398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0ca094398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0ca094398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0752eaad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0752eaad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10752eaad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10752eaadb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10752eaad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10752eaad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10752eaad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10752eaad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0752eaad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0752eaad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0752eaa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10752eaa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10752eaad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10752eaad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0752ead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0752ead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0752eaad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0752eaad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ca0943983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ca0943983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ca094398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ca094398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media.com.br/curso/padroes-de-projeto-em-java/2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02400" y="1798500"/>
            <a:ext cx="51627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/>
              <a:t>Designs Patterns</a:t>
            </a:r>
            <a:endParaRPr sz="450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4717100" y="3169100"/>
            <a:ext cx="39480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Visitor e Interceptor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2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1297500" y="905551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Formas de utilização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26"/>
          <p:cNvSpPr txBox="1">
            <a:spLocks noGrp="1"/>
          </p:cNvSpPr>
          <p:nvPr>
            <p:ph type="body" idx="1"/>
          </p:nvPr>
        </p:nvSpPr>
        <p:spPr>
          <a:xfrm>
            <a:off x="1297500" y="1622400"/>
            <a:ext cx="6137100" cy="29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uso principal desse padrão é na implementação da política de segurança. Podemos usar esse padrão para interceptar as solicitações de um cliente para um recurso. Na interceptação podemos verificar a autenticação e autorização do cliente para o recurso que está sendo acessado.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 interceptor é usado quando sistemas de software ou frameworks desejam oferecer uma maneira de alterar seu ciclo de processamento usual.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  <p:bldP spid="28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1297500" y="905551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Exemplo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678DAE5-875C-4F97-AFE7-1C08DA3D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610" y="2281182"/>
            <a:ext cx="5482780" cy="11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73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>
            <a:spLocks noGrp="1"/>
          </p:cNvSpPr>
          <p:nvPr>
            <p:ph type="title"/>
          </p:nvPr>
        </p:nvSpPr>
        <p:spPr>
          <a:xfrm>
            <a:off x="506875" y="2277325"/>
            <a:ext cx="57792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 err="1"/>
              <a:t>Template</a:t>
            </a:r>
            <a:r>
              <a:rPr lang="pt-BR" sz="4000" dirty="0"/>
              <a:t> </a:t>
            </a:r>
            <a:r>
              <a:rPr lang="pt-BR" sz="4000" dirty="0" err="1"/>
              <a:t>Method</a:t>
            </a:r>
            <a:r>
              <a:rPr lang="pt-BR" sz="4000" dirty="0"/>
              <a:t> 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1326450" y="874847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92" name="Google Shape;292;p28"/>
          <p:cNvSpPr txBox="1">
            <a:spLocks noGrp="1"/>
          </p:cNvSpPr>
          <p:nvPr>
            <p:ph type="body" idx="1"/>
          </p:nvPr>
        </p:nvSpPr>
        <p:spPr>
          <a:xfrm>
            <a:off x="1326450" y="1505296"/>
            <a:ext cx="6021600" cy="32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Padrão de Projeto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define os passos de um algoritmo e permite que a implementação de um ou mais desses passos seja fornecida por subclasses. Assim, 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protege o algoritmo e fornece métodos abstratos para que as subclasses possam implementá-los.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Portanto, ele basicamente oferece um método que define um algoritmo (uma sequência de passos) que pode, por sua vez, ser definido como abstrato para posteriormente ser implementado por uma subclasse. Pode-se notar que a estrutura do algoritmo fica inalterada mesmo com as subclasses fazendo parte da implementação.</a:t>
            </a:r>
            <a:endParaRPr sz="17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400"/>
              </a:spcBef>
              <a:spcAft>
                <a:spcPts val="1600"/>
              </a:spcAft>
              <a:buNone/>
            </a:pPr>
            <a:endParaRPr sz="1500" dirty="0">
              <a:solidFill>
                <a:srgbClr val="FFFFFF"/>
              </a:solidFill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1326450" y="2861325"/>
            <a:ext cx="5609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0"/>
      <p:bldP spid="29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 txBox="1">
            <a:spLocks noGrp="1"/>
          </p:cNvSpPr>
          <p:nvPr>
            <p:ph type="title"/>
          </p:nvPr>
        </p:nvSpPr>
        <p:spPr>
          <a:xfrm>
            <a:off x="1120068" y="859665"/>
            <a:ext cx="2190202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>Exemplo</a:t>
            </a:r>
            <a:endParaRPr sz="2200" dirty="0"/>
          </a:p>
        </p:txBody>
      </p:sp>
      <p:pic>
        <p:nvPicPr>
          <p:cNvPr id="322" name="Google Shape;3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3625" y="1589692"/>
            <a:ext cx="4436750" cy="303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title"/>
          </p:nvPr>
        </p:nvSpPr>
        <p:spPr>
          <a:xfrm>
            <a:off x="1297500" y="879469"/>
            <a:ext cx="7038900" cy="5240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Para que serve?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2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300" name="Google Shape;300;p29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63060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Quando queremos deixar os clientes estender apenas etapas particulares de um algoritmo, mas não todo o algoritmo e sua estrutura.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01" name="Google Shape;301;p2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302" name="Google Shape;302;p29"/>
          <p:cNvSpPr txBox="1">
            <a:spLocks noGrp="1"/>
          </p:cNvSpPr>
          <p:nvPr>
            <p:ph type="body" idx="1"/>
          </p:nvPr>
        </p:nvSpPr>
        <p:spPr>
          <a:xfrm>
            <a:off x="2030400" y="2658525"/>
            <a:ext cx="63981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Implementar as partes invariantes de um algoritmo uma só vez e deixar para as subclasses a implementação do comportamento que pode variar. 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2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04" name="Google Shape;304;p29"/>
          <p:cNvSpPr txBox="1">
            <a:spLocks noGrp="1"/>
          </p:cNvSpPr>
          <p:nvPr>
            <p:ph type="body" idx="1"/>
          </p:nvPr>
        </p:nvSpPr>
        <p:spPr>
          <a:xfrm>
            <a:off x="2030400" y="3573375"/>
            <a:ext cx="63060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Quando o comportamento comum entre subclasses deve ser fatorado e concentrado numa classe comum para evitar duplicação de código.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/>
      <p:bldP spid="299" grpId="0"/>
      <p:bldP spid="300" grpId="0" build="p"/>
      <p:bldP spid="301" grpId="0"/>
      <p:bldP spid="302" grpId="0" build="p"/>
      <p:bldP spid="303" grpId="0"/>
      <p:bldP spid="30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0"/>
          <p:cNvSpPr txBox="1">
            <a:spLocks noGrp="1"/>
          </p:cNvSpPr>
          <p:nvPr>
            <p:ph type="body" idx="1"/>
          </p:nvPr>
        </p:nvSpPr>
        <p:spPr>
          <a:xfrm>
            <a:off x="1355150" y="1519175"/>
            <a:ext cx="5453400" cy="2918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Methods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são frequentemente usados ​​em estruturas ou bibliotecas de uso geral que serão usadas por outro desenvolvedor. Um exemplo é um objeto que dispara uma sequência de eventos em resposta a uma ação, por exemplo, uma solicitação de processo.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usado em frameworks, onde cada um implementa as partes invariáveis ​​da arquitetura de um domínio, deixando “espaços reservados” para opções de customização.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1290411" y="875454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Formas de utilização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 build="p"/>
      <p:bldP spid="3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>
            <a:spLocks noGrp="1"/>
          </p:cNvSpPr>
          <p:nvPr>
            <p:ph type="title"/>
          </p:nvPr>
        </p:nvSpPr>
        <p:spPr>
          <a:xfrm>
            <a:off x="1297500" y="790394"/>
            <a:ext cx="61746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Breve resumo sobre padrões similares</a:t>
            </a:r>
            <a:endParaRPr dirty="0"/>
          </a:p>
        </p:txBody>
      </p:sp>
      <p:sp>
        <p:nvSpPr>
          <p:cNvPr id="316" name="Google Shape;316;p31"/>
          <p:cNvSpPr txBox="1">
            <a:spLocks noGrp="1"/>
          </p:cNvSpPr>
          <p:nvPr>
            <p:ph type="body" idx="1"/>
          </p:nvPr>
        </p:nvSpPr>
        <p:spPr>
          <a:xfrm>
            <a:off x="1297500" y="1687300"/>
            <a:ext cx="5460000" cy="273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Factory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Especialização do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Strategy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Diferente do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que é baseado em herança, 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Strategy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é baseado em composição. Enquanto o primeiro permite que você altere partes de um algoritmo ao estender essas partes em subclasses, o segundo permite que você altere partes do comportamento de um objeto ao suprir ele como diferentes estratégias que correspondem a aquele comportamento.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31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Visitor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 txBox="1">
            <a:spLocks noGrp="1"/>
          </p:cNvSpPr>
          <p:nvPr>
            <p:ph type="title"/>
          </p:nvPr>
        </p:nvSpPr>
        <p:spPr>
          <a:xfrm>
            <a:off x="1175025" y="896445"/>
            <a:ext cx="7038900" cy="542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body" idx="1"/>
          </p:nvPr>
        </p:nvSpPr>
        <p:spPr>
          <a:xfrm>
            <a:off x="1175025" y="1462950"/>
            <a:ext cx="5510400" cy="29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Visitor pode ser compreendido como um padrão de projeto comportamental, isto é, são destinados ao gerenciamento de algoritmos e a sua consequente distribuição entre classes e objetos.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Como descrito na própria nomenclatura, haverá dentro do sistema uma espécie de visitante, que possibilita que novas ações sejam executadas sobre um respectivo objeto sem modificar sua classe, mantendo separados.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/>
      <p:bldP spid="33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39875" y="8732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39875" y="1603773"/>
            <a:ext cx="3803100" cy="24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que é 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Contexto Histórico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Para que serve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Formas de utilização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Mercado de Trabalho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Breve resumo sobre padrões similares 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/>
      <p:bldP spid="2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"/>
          <p:cNvSpPr txBox="1">
            <a:spLocks noGrp="1"/>
          </p:cNvSpPr>
          <p:nvPr>
            <p:ph type="title"/>
          </p:nvPr>
        </p:nvSpPr>
        <p:spPr>
          <a:xfrm>
            <a:off x="1052550" y="884688"/>
            <a:ext cx="7038900" cy="5135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Estrutura</a:t>
            </a:r>
            <a:endParaRPr dirty="0"/>
          </a:p>
        </p:txBody>
      </p:sp>
      <p:grpSp>
        <p:nvGrpSpPr>
          <p:cNvPr id="339" name="Google Shape;339;p35"/>
          <p:cNvGrpSpPr/>
          <p:nvPr/>
        </p:nvGrpSpPr>
        <p:grpSpPr>
          <a:xfrm>
            <a:off x="102988" y="1539114"/>
            <a:ext cx="2214600" cy="2985736"/>
            <a:chOff x="0" y="1189989"/>
            <a:chExt cx="2214600" cy="2985736"/>
          </a:xfrm>
        </p:grpSpPr>
        <p:sp>
          <p:nvSpPr>
            <p:cNvPr id="340" name="Google Shape;340;p35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Interface visitante</a:t>
              </a:r>
              <a:endParaRPr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1" name="Google Shape;341;p35"/>
            <p:cNvSpPr txBox="1"/>
            <p:nvPr/>
          </p:nvSpPr>
          <p:spPr>
            <a:xfrm>
              <a:off x="295063" y="2057125"/>
              <a:ext cx="1543200" cy="211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Essa parte do sistema se responsabilizará por declarar um grupo de métodos ou operações visitantes.</a:t>
              </a:r>
              <a:endParaRPr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42" name="Google Shape;342;p35"/>
          <p:cNvGrpSpPr/>
          <p:nvPr/>
        </p:nvGrpSpPr>
        <p:grpSpPr>
          <a:xfrm>
            <a:off x="1941313" y="1538900"/>
            <a:ext cx="2064000" cy="3217850"/>
            <a:chOff x="1838325" y="1189775"/>
            <a:chExt cx="2064000" cy="3217850"/>
          </a:xfrm>
        </p:grpSpPr>
        <p:sp>
          <p:nvSpPr>
            <p:cNvPr id="343" name="Google Shape;343;p35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Interface do elemento</a:t>
              </a:r>
              <a:endParaRPr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4" name="Google Shape;344;p35"/>
            <p:cNvSpPr txBox="1"/>
            <p:nvPr/>
          </p:nvSpPr>
          <p:spPr>
            <a:xfrm>
              <a:off x="1941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Em seguida, é necessário que a interface do elemento declare um método Accept() com o parâmetro com o tipo do visitante</a:t>
              </a:r>
              <a:r>
                <a:rPr lang="pt-BR" sz="1000">
                  <a:solidFill>
                    <a:schemeClr val="lt1"/>
                  </a:solidFill>
                </a:rPr>
                <a:t>.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5" name="Google Shape;345;p35"/>
          <p:cNvGrpSpPr/>
          <p:nvPr/>
        </p:nvGrpSpPr>
        <p:grpSpPr>
          <a:xfrm>
            <a:off x="3391094" y="1538900"/>
            <a:ext cx="2427883" cy="3387850"/>
            <a:chOff x="3322412" y="1189775"/>
            <a:chExt cx="2064000" cy="3387850"/>
          </a:xfrm>
        </p:grpSpPr>
        <p:sp>
          <p:nvSpPr>
            <p:cNvPr id="346" name="Google Shape;346;p35"/>
            <p:cNvSpPr/>
            <p:nvPr/>
          </p:nvSpPr>
          <p:spPr>
            <a:xfrm>
              <a:off x="3322412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Visitante concreto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35"/>
            <p:cNvSpPr txBox="1"/>
            <p:nvPr/>
          </p:nvSpPr>
          <p:spPr>
            <a:xfrm>
              <a:off x="3578091" y="1999425"/>
              <a:ext cx="1624500" cy="257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Nesta etapa, serão implementados todos os métodos definidos em sua interface, estabelecendo fragmentos do algoritmo para a classe correspondente. 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8" name="Google Shape;348;p35"/>
          <p:cNvGrpSpPr/>
          <p:nvPr/>
        </p:nvGrpSpPr>
        <p:grpSpPr>
          <a:xfrm>
            <a:off x="6977012" y="1538900"/>
            <a:ext cx="2064000" cy="3217850"/>
            <a:chOff x="6874025" y="1189775"/>
            <a:chExt cx="2064000" cy="3217850"/>
          </a:xfrm>
        </p:grpSpPr>
        <p:sp>
          <p:nvSpPr>
            <p:cNvPr id="349" name="Google Shape;349;p35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Cliente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0" name="Google Shape;350;p35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Por sua vez, o cliente ficará responsável por instanciar novos objetos visitantes e informá-los aos elementos concretos  por via dos métodos de aceitação</a:t>
              </a:r>
              <a:r>
                <a:rPr lang="pt-BR" sz="1000">
                  <a:solidFill>
                    <a:schemeClr val="lt1"/>
                  </a:solidFill>
                </a:rPr>
                <a:t>.</a:t>
              </a:r>
              <a:endParaRPr sz="1000">
                <a:solidFill>
                  <a:schemeClr val="lt1"/>
                </a:solidFill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1" name="Google Shape;351;p35"/>
          <p:cNvGrpSpPr/>
          <p:nvPr/>
        </p:nvGrpSpPr>
        <p:grpSpPr>
          <a:xfrm>
            <a:off x="5298338" y="1538900"/>
            <a:ext cx="2064000" cy="3217850"/>
            <a:chOff x="5195350" y="1189775"/>
            <a:chExt cx="2064000" cy="3217850"/>
          </a:xfrm>
        </p:grpSpPr>
        <p:sp>
          <p:nvSpPr>
            <p:cNvPr id="352" name="Google Shape;352;p35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Elemento concreto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35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intuito de sua utilização é  o redirecionamento da chamada para o método visitante mais adequado. 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>
            <a:spLocks noGrp="1"/>
          </p:cNvSpPr>
          <p:nvPr>
            <p:ph type="title"/>
          </p:nvPr>
        </p:nvSpPr>
        <p:spPr>
          <a:xfrm>
            <a:off x="1181500" y="918290"/>
            <a:ext cx="7038900" cy="492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Benefícios e malefícios</a:t>
            </a:r>
            <a:endParaRPr dirty="0"/>
          </a:p>
        </p:txBody>
      </p:sp>
      <p:sp>
        <p:nvSpPr>
          <p:cNvPr id="365" name="Google Shape;365;p37"/>
          <p:cNvSpPr txBox="1">
            <a:spLocks noGrp="1"/>
          </p:cNvSpPr>
          <p:nvPr>
            <p:ph type="body" idx="1"/>
          </p:nvPr>
        </p:nvSpPr>
        <p:spPr>
          <a:xfrm>
            <a:off x="728125" y="1725533"/>
            <a:ext cx="42051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 dirty="0"/>
              <a:t>Benefícios</a:t>
            </a:r>
            <a:endParaRPr sz="1500" b="1" dirty="0"/>
          </a:p>
          <a:p>
            <a:pPr marL="457200" lvl="0" indent="-29845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➔"/>
            </a:pP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Código limpo:</a:t>
            </a:r>
            <a:r>
              <a:rPr lang="pt-BR" sz="1100" dirty="0">
                <a:latin typeface="Arial"/>
                <a:ea typeface="Arial"/>
                <a:cs typeface="Arial"/>
                <a:sym typeface="Arial"/>
              </a:rPr>
              <a:t> A utilização deste padrão de projeto permite que as regras de negócio que regem determinada aplicação sejam desobstruídas.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➔"/>
            </a:pP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Single </a:t>
            </a:r>
            <a:r>
              <a:rPr lang="pt-BR" sz="1100" b="1" dirty="0" err="1">
                <a:latin typeface="Arial"/>
                <a:ea typeface="Arial"/>
                <a:cs typeface="Arial"/>
                <a:sym typeface="Arial"/>
              </a:rPr>
              <a:t>Responsibility</a:t>
            </a: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100" b="1" dirty="0" err="1">
                <a:latin typeface="Arial"/>
                <a:ea typeface="Arial"/>
                <a:cs typeface="Arial"/>
                <a:sym typeface="Arial"/>
              </a:rPr>
              <a:t>Principle</a:t>
            </a: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 (SRC): </a:t>
            </a:r>
            <a:r>
              <a:rPr lang="pt-BR" sz="1100" dirty="0">
                <a:latin typeface="Arial"/>
                <a:ea typeface="Arial"/>
                <a:cs typeface="Arial"/>
                <a:sym typeface="Arial"/>
              </a:rPr>
              <a:t>Um objeto deve fazer apenas aquilo que se propôs a fazer, portanto, o Visitor permite que as responsabilidades sejam melhor distribuídas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2"/>
          </p:nvPr>
        </p:nvSpPr>
        <p:spPr>
          <a:xfrm>
            <a:off x="4933225" y="1725533"/>
            <a:ext cx="3910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 dirty="0"/>
              <a:t>Malefícios</a:t>
            </a:r>
            <a:endParaRPr sz="1500" b="1" dirty="0"/>
          </a:p>
          <a:p>
            <a:pPr marL="457200" lvl="0" indent="-30480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Arial"/>
              <a:buChar char="➔"/>
            </a:pPr>
            <a:r>
              <a:rPr lang="pt-BR" sz="1200" b="1" dirty="0">
                <a:latin typeface="Arial"/>
                <a:ea typeface="Arial"/>
                <a:cs typeface="Arial"/>
                <a:sym typeface="Arial"/>
              </a:rPr>
              <a:t>Atualizações:</a:t>
            </a:r>
            <a:r>
              <a:rPr lang="pt-BR" sz="1200" dirty="0">
                <a:latin typeface="Arial"/>
                <a:ea typeface="Arial"/>
                <a:cs typeface="Arial"/>
                <a:sym typeface="Arial"/>
              </a:rPr>
              <a:t> Sempre que houver alterações nas classes pertencentes a hierarquia de elementos, faz-se necessário a atualização de todos os visitantes.</a:t>
            </a: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➔"/>
            </a:pPr>
            <a:r>
              <a:rPr lang="pt-BR" sz="1200" b="1" dirty="0">
                <a:latin typeface="Arial"/>
                <a:ea typeface="Arial"/>
                <a:cs typeface="Arial"/>
                <a:sym typeface="Arial"/>
              </a:rPr>
              <a:t>Encapsulamento: </a:t>
            </a:r>
            <a:r>
              <a:rPr lang="pt-BR" sz="1200" dirty="0">
                <a:latin typeface="Arial"/>
                <a:ea typeface="Arial"/>
                <a:cs typeface="Arial"/>
                <a:sym typeface="Arial"/>
              </a:rPr>
              <a:t>Os Visitantes podem acabar sendo barrados por métodos privados, ou seja, protegidos de intervenções externas.</a:t>
            </a:r>
            <a:endParaRPr sz="15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4" grpId="0"/>
      <p:bldP spid="365" grpId="0" build="p"/>
      <p:bldP spid="36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8"/>
          <p:cNvSpPr txBox="1">
            <a:spLocks noGrp="1"/>
          </p:cNvSpPr>
          <p:nvPr>
            <p:ph type="title"/>
          </p:nvPr>
        </p:nvSpPr>
        <p:spPr>
          <a:xfrm>
            <a:off x="1297500" y="800600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Para que serve</a:t>
            </a:r>
            <a:endParaRPr dirty="0"/>
          </a:p>
        </p:txBody>
      </p:sp>
      <p:sp>
        <p:nvSpPr>
          <p:cNvPr id="372" name="Google Shape;372;p38"/>
          <p:cNvSpPr txBox="1">
            <a:spLocks noGrp="1"/>
          </p:cNvSpPr>
          <p:nvPr>
            <p:ph type="body" idx="1"/>
          </p:nvPr>
        </p:nvSpPr>
        <p:spPr>
          <a:xfrm>
            <a:off x="1297500" y="1525700"/>
            <a:ext cx="4912500" cy="26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Visitor permite que se crie uma nova operação sem que se mude a classe dos elementos sobre os quais ela opera.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padrão Visitor sugere que você coloque o novo comportamento em uma classe separada chamada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visitor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em vez de tentar integrá-lo às classes existentes.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0"/>
      <p:bldP spid="37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>
            <a:spLocks noGrp="1"/>
          </p:cNvSpPr>
          <p:nvPr>
            <p:ph type="title"/>
          </p:nvPr>
        </p:nvSpPr>
        <p:spPr>
          <a:xfrm>
            <a:off x="1297500" y="763571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Formas de utilização</a:t>
            </a:r>
            <a:endParaRPr dirty="0"/>
          </a:p>
        </p:txBody>
      </p:sp>
      <p:sp>
        <p:nvSpPr>
          <p:cNvPr id="378" name="Google Shape;378;p39"/>
          <p:cNvSpPr txBox="1"/>
          <p:nvPr/>
        </p:nvSpPr>
        <p:spPr>
          <a:xfrm>
            <a:off x="1297500" y="1561100"/>
            <a:ext cx="5474400" cy="25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padrão Visitor permite que você execute uma operação sobre um conjunto de objetos com diferentes classes ao ter o objeto visitante implementando diversas variantes da mesma operação, que correspondem a todas as classes alvo.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Uma das vantagens desse padrão é a habilidade de adicionar novas operações a uma estrutura já existente.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" grpId="0"/>
      <p:bldP spid="37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0"/>
          <p:cNvSpPr txBox="1">
            <a:spLocks noGrp="1"/>
          </p:cNvSpPr>
          <p:nvPr>
            <p:ph type="title"/>
          </p:nvPr>
        </p:nvSpPr>
        <p:spPr>
          <a:xfrm>
            <a:off x="1240794" y="791924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Breve resumo sobre padrões similares</a:t>
            </a:r>
            <a:endParaRPr dirty="0"/>
          </a:p>
        </p:txBody>
      </p:sp>
      <p:sp>
        <p:nvSpPr>
          <p:cNvPr id="384" name="Google Shape;384;p40"/>
          <p:cNvSpPr txBox="1">
            <a:spLocks noGrp="1"/>
          </p:cNvSpPr>
          <p:nvPr>
            <p:ph type="body" idx="1"/>
          </p:nvPr>
        </p:nvSpPr>
        <p:spPr>
          <a:xfrm>
            <a:off x="1297500" y="1629850"/>
            <a:ext cx="4941300" cy="22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Visitor pode ser tratado como uma poderosa versão do padrão </a:t>
            </a:r>
            <a:r>
              <a:rPr lang="pt-BR" sz="17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Command</a:t>
            </a: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Seus objetos permitem executar operações sobre vários objetos de diferentes classes.</a:t>
            </a:r>
            <a:endParaRPr sz="17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SzPts val="852"/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/>
      <p:bldP spid="38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1"/>
          <p:cNvSpPr txBox="1">
            <a:spLocks noGrp="1"/>
          </p:cNvSpPr>
          <p:nvPr>
            <p:ph type="title" idx="4294967295"/>
          </p:nvPr>
        </p:nvSpPr>
        <p:spPr>
          <a:xfrm>
            <a:off x="1130761" y="835946"/>
            <a:ext cx="2204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/>
              <a:t>Exemplo</a:t>
            </a:r>
            <a:endParaRPr sz="3200" dirty="0"/>
          </a:p>
        </p:txBody>
      </p:sp>
      <p:pic>
        <p:nvPicPr>
          <p:cNvPr id="390" name="Google Shape;3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348" y="1872424"/>
            <a:ext cx="5519300" cy="229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>
            <a:spLocks noGrp="1"/>
          </p:cNvSpPr>
          <p:nvPr>
            <p:ph type="title"/>
          </p:nvPr>
        </p:nvSpPr>
        <p:spPr>
          <a:xfrm>
            <a:off x="622150" y="1731250"/>
            <a:ext cx="5779200" cy="27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/>
              <a:t>Referências Bibliográficas</a:t>
            </a:r>
            <a:endParaRPr sz="35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5"/>
          <p:cNvSpPr txBox="1">
            <a:spLocks noGrp="1"/>
          </p:cNvSpPr>
          <p:nvPr>
            <p:ph type="body" idx="1"/>
          </p:nvPr>
        </p:nvSpPr>
        <p:spPr>
          <a:xfrm>
            <a:off x="1396800" y="997500"/>
            <a:ext cx="6350400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https://blog.geekhunter.com.br/design-patterns/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https://refactoring.guru/pt-br/design-patterns/template-method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https://www.devmedia.com.br/padrao-de-projeto-template-method-em-java/26656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https://refactoring.guru/pt-br/design-patterns/visitor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https://medium.com/xp-inc/design-patterns-parte-25-visitor-159f8fc14e56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852"/>
              <a:buNone/>
            </a:pPr>
            <a:endParaRPr sz="16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6"/>
          <p:cNvSpPr txBox="1">
            <a:spLocks noGrp="1"/>
          </p:cNvSpPr>
          <p:nvPr>
            <p:ph type="body" idx="1"/>
          </p:nvPr>
        </p:nvSpPr>
        <p:spPr>
          <a:xfrm>
            <a:off x="1523700" y="788550"/>
            <a:ext cx="6096600" cy="3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https://medium.com/xp-inc/design-patterns-parte-25-visitor-159f8fc14e56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https://en.wikipedia.org/wiki/Interceptor_pattern 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https://en.wikipedia.org/wiki/Interceptor_patternhttps://www.inf.ufpr.br/andrey/ci163/Design_Patterns.pdfhttp://gsd.ime.usp.br/~kon/MAC5715/slides/ComponentConfiguratorAndInterceptor.pdf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https://refactoring.guru/pt-br/design-patterns/visitor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https://pt.wikipedia.org/wiki/Visitor_Pattern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852"/>
              <a:buNone/>
            </a:pPr>
            <a:endParaRPr sz="16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2"/>
          <p:cNvSpPr txBox="1">
            <a:spLocks noGrp="1"/>
          </p:cNvSpPr>
          <p:nvPr>
            <p:ph type="title"/>
          </p:nvPr>
        </p:nvSpPr>
        <p:spPr>
          <a:xfrm>
            <a:off x="4927550" y="2101500"/>
            <a:ext cx="27807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Dinâmica</a:t>
            </a:r>
            <a:endParaRPr sz="40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/>
              <a:t>Design </a:t>
            </a:r>
            <a:r>
              <a:rPr lang="pt-BR" sz="4000" dirty="0" err="1"/>
              <a:t>Pattern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body" idx="1"/>
          </p:nvPr>
        </p:nvSpPr>
        <p:spPr>
          <a:xfrm>
            <a:off x="1398225" y="484800"/>
            <a:ext cx="7059300" cy="41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Principal foco do Interceptor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Principal foco do Visitor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Nome do método que define os passos de um algoritmo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 padrão de projeto Visitor, faz-se necessária a implementação de um método que possibilita que aquela determinada operação do visitante manipule o objeto almejado. Este método redireciona a chamada para o método visitante mais adequado e compatível para o tipo da classe. Qual nome se dá para esse método?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Tanto 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como o Visitor pertencem a uma categoria de padrões que se caracterizam pela atribuição de responsabilidades aos objetos e por se destinarem a manipulação de algoritmos. Qual a categoria que esses padrões fazem parte?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7"/>
          <p:cNvSpPr txBox="1">
            <a:spLocks noGrp="1"/>
          </p:cNvSpPr>
          <p:nvPr>
            <p:ph type="title"/>
          </p:nvPr>
        </p:nvSpPr>
        <p:spPr>
          <a:xfrm>
            <a:off x="360850" y="2097750"/>
            <a:ext cx="3870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200" dirty="0"/>
              <a:t>Obrigado(a) pela atenção de todos! </a:t>
            </a:r>
            <a:endParaRPr sz="2200" dirty="0"/>
          </a:p>
        </p:txBody>
      </p:sp>
      <p:sp>
        <p:nvSpPr>
          <p:cNvPr id="421" name="Google Shape;421;p47"/>
          <p:cNvSpPr txBox="1">
            <a:spLocks noGrp="1"/>
          </p:cNvSpPr>
          <p:nvPr>
            <p:ph type="body" idx="1"/>
          </p:nvPr>
        </p:nvSpPr>
        <p:spPr>
          <a:xfrm>
            <a:off x="5788550" y="3956325"/>
            <a:ext cx="3101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Esperamos que tenham gostado e até a próxima.</a:t>
            </a:r>
            <a:endParaRPr sz="1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" grpId="0"/>
      <p:bldP spid="42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>
            <a:spLocks noGrp="1"/>
          </p:cNvSpPr>
          <p:nvPr>
            <p:ph type="title"/>
          </p:nvPr>
        </p:nvSpPr>
        <p:spPr>
          <a:xfrm>
            <a:off x="1297500" y="924319"/>
            <a:ext cx="7038900" cy="514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246" name="Google Shape;246;p20"/>
          <p:cNvSpPr txBox="1">
            <a:spLocks noGrp="1"/>
          </p:cNvSpPr>
          <p:nvPr>
            <p:ph type="body" idx="1"/>
          </p:nvPr>
        </p:nvSpPr>
        <p:spPr>
          <a:xfrm>
            <a:off x="1297500" y="1552800"/>
            <a:ext cx="4912500" cy="25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Design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patterns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ou padrões de design são soluções já testadas para problemas recorrentes no desenvolvimento de software, que deixam seu código mais manutenível e elegante, pois essas soluções se baseiam em um baixo acoplamento.</a:t>
            </a:r>
            <a:endParaRPr sz="15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Não se trata de um framework ou um código pronto, mas de uma definição de alto nível de como um problema comum pode ser solucionado.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" grpId="0"/>
      <p:bldP spid="24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>
            <a:spLocks noGrp="1"/>
          </p:cNvSpPr>
          <p:nvPr>
            <p:ph type="title"/>
          </p:nvPr>
        </p:nvSpPr>
        <p:spPr>
          <a:xfrm>
            <a:off x="1182250" y="917206"/>
            <a:ext cx="7038900" cy="4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21"/>
          <p:cNvSpPr txBox="1">
            <a:spLocks noGrp="1"/>
          </p:cNvSpPr>
          <p:nvPr>
            <p:ph type="body" idx="1"/>
          </p:nvPr>
        </p:nvSpPr>
        <p:spPr>
          <a:xfrm>
            <a:off x="1182250" y="1765650"/>
            <a:ext cx="6900600" cy="21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ideia inicial de </a:t>
            </a:r>
            <a:r>
              <a:rPr lang="pt-BR" sz="1500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padrão de projeto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surgiu em 1977 com Christopher Alexander na área de Arquitetura (prédios e cidades). Seus livros e suas ideias foram usados de inspiração para os desenvolvedores de software. Além da arquitetura e do desenvolvimento de software, outras áreas como a Química e as áreas da Engenharia também possuem catálogos de soluções para problemas recorrentes</a:t>
            </a:r>
            <a:r>
              <a:rPr lang="pt-BR" sz="1400" dirty="0">
                <a:solidFill>
                  <a:srgbClr val="FFFFFF"/>
                </a:solidFill>
              </a:rPr>
              <a:t>.</a:t>
            </a:r>
            <a:endParaRPr sz="1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0"/>
      <p:bldP spid="25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1182250" y="928925"/>
            <a:ext cx="7038900" cy="472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22"/>
          <p:cNvSpPr txBox="1">
            <a:spLocks noGrp="1"/>
          </p:cNvSpPr>
          <p:nvPr>
            <p:ph type="body" idx="1"/>
          </p:nvPr>
        </p:nvSpPr>
        <p:spPr>
          <a:xfrm>
            <a:off x="1182250" y="1516075"/>
            <a:ext cx="68142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Na área do desenvolvimento de software existe um catálogo de soluções desde 1995 com o livro "Design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Patterns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Elements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Reusable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Object-Oriented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Software". Seus idealizadores foram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Gamma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Helm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, Johnson e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Vlissides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. Nesse livro são descritos diversos Padrões de Projetos. Com o catálogo de Padrões de Projetos passamos a ter um vocabulário em comum, soluções descritas e com nomes descritivos, entre diversas outras vantagens.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  <p:bldP spid="2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Interceptor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>
            <a:spLocks noGrp="1"/>
          </p:cNvSpPr>
          <p:nvPr>
            <p:ph type="title"/>
          </p:nvPr>
        </p:nvSpPr>
        <p:spPr>
          <a:xfrm>
            <a:off x="1297500" y="891375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269" name="Google Shape;269;p24"/>
          <p:cNvSpPr txBox="1"/>
          <p:nvPr/>
        </p:nvSpPr>
        <p:spPr>
          <a:xfrm>
            <a:off x="1297500" y="1402275"/>
            <a:ext cx="6417130" cy="350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Usado para interceptar uma solicitação, o uso principal desse padrão é na implementação da política de segurança. Podemos usar esse padrão para interceptar as solicitações de um cliente para um recurso. Na interceptação podemos verificar a autenticação e autorização do cliente para o recurso que está sendo acessado.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É utilizado para aumentar o ciclo do método, aumentando as etapas e inserindo mais verificações de segurança durante o ciclo. Em essência, o resto do sistema não precisa saber que algo foi adicionado ou alterado e pode continuar funcionando como antes.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  <p:bldP spid="2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>
            <a:spLocks noGrp="1"/>
          </p:cNvSpPr>
          <p:nvPr>
            <p:ph type="title"/>
          </p:nvPr>
        </p:nvSpPr>
        <p:spPr>
          <a:xfrm>
            <a:off x="1297500" y="898463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</p:txBody>
      </p:sp>
      <p:sp>
        <p:nvSpPr>
          <p:cNvPr id="275" name="Google Shape;275;p25"/>
          <p:cNvSpPr txBox="1">
            <a:spLocks noGrp="1"/>
          </p:cNvSpPr>
          <p:nvPr>
            <p:ph type="body" idx="1"/>
          </p:nvPr>
        </p:nvSpPr>
        <p:spPr>
          <a:xfrm>
            <a:off x="1297500" y="1844750"/>
            <a:ext cx="5117100" cy="159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Surgiu da necessidade de se aplicar um desenvolvimento de sistemas que pode ser estendido de maneira transparente, focando na implementação de medidas de segurança através das interceptações do ciclo.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/>
      <p:bldP spid="275" grpId="0" build="p"/>
    </p:bld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1489</Words>
  <Application>Microsoft Office PowerPoint</Application>
  <PresentationFormat>Apresentação na tela (16:9)</PresentationFormat>
  <Paragraphs>108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Arial</vt:lpstr>
      <vt:lpstr>Average</vt:lpstr>
      <vt:lpstr>Roboto</vt:lpstr>
      <vt:lpstr>Lato</vt:lpstr>
      <vt:lpstr>Montserrat</vt:lpstr>
      <vt:lpstr>Focus</vt:lpstr>
      <vt:lpstr>Designs Patterns</vt:lpstr>
      <vt:lpstr>Apresentação do PowerPoint</vt:lpstr>
      <vt:lpstr>Design Pattern</vt:lpstr>
      <vt:lpstr>O que é?</vt:lpstr>
      <vt:lpstr>Contexto Histórico </vt:lpstr>
      <vt:lpstr>Contexto Histórico </vt:lpstr>
      <vt:lpstr>Interceptor</vt:lpstr>
      <vt:lpstr>O que é?</vt:lpstr>
      <vt:lpstr>Contexto Histórico</vt:lpstr>
      <vt:lpstr>Formas de utilização </vt:lpstr>
      <vt:lpstr>Exemplo </vt:lpstr>
      <vt:lpstr>Template Method </vt:lpstr>
      <vt:lpstr>O que é? </vt:lpstr>
      <vt:lpstr>Exemplo</vt:lpstr>
      <vt:lpstr>Para que serve? </vt:lpstr>
      <vt:lpstr>Formas de utilização</vt:lpstr>
      <vt:lpstr>Breve resumo sobre padrões similares</vt:lpstr>
      <vt:lpstr>Visitor</vt:lpstr>
      <vt:lpstr>O que é?</vt:lpstr>
      <vt:lpstr>Estrutura</vt:lpstr>
      <vt:lpstr>Benefícios e malefícios</vt:lpstr>
      <vt:lpstr>Para que serve</vt:lpstr>
      <vt:lpstr>Formas de utilização</vt:lpstr>
      <vt:lpstr>Breve resumo sobre padrões similares</vt:lpstr>
      <vt:lpstr>Exemplo</vt:lpstr>
      <vt:lpstr>Referências Bibliográficas </vt:lpstr>
      <vt:lpstr>Apresentação do PowerPoint</vt:lpstr>
      <vt:lpstr>Apresentação do PowerPoint</vt:lpstr>
      <vt:lpstr>Dinâmica </vt:lpstr>
      <vt:lpstr>Apresentação do PowerPoint</vt:lpstr>
      <vt:lpstr>Obrigado(a) pela atenção de todos!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Designs Patterns</dc:title>
  <dc:creator>Lívia De Souza Negrini</dc:creator>
  <cp:lastModifiedBy>Lívia De Souza Negrini</cp:lastModifiedBy>
  <cp:revision>4</cp:revision>
  <dcterms:modified xsi:type="dcterms:W3CDTF">2022-01-26T11:48:02Z</dcterms:modified>
</cp:coreProperties>
</file>